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72" r:id="rId6"/>
    <p:sldId id="273" r:id="rId7"/>
    <p:sldId id="274" r:id="rId8"/>
    <p:sldId id="275" r:id="rId9"/>
    <p:sldId id="276" r:id="rId10"/>
    <p:sldId id="277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 snapToObjects="1">
      <p:cViewPr varScale="1">
        <p:scale>
          <a:sx n="105" d="100"/>
          <a:sy n="105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04.08.2019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47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04.08.2019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70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04.08.2019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471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215700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04.08.2019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086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04.08.2019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692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04.08.2019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177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04.08.2019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8058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04.08.2019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790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04.08.2019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8507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04.08.2019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620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04.08.2019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002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1CF1F-FCF9-304F-8439-1EDEE2EB19BF}" type="datetimeFigureOut">
              <a:rPr lang="ru-RU" smtClean="0"/>
              <a:t>04.08.2019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42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1277810" y="2960361"/>
            <a:ext cx="9774803" cy="1456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3300" cap="all" dirty="0">
                <a:latin typeface="PFBeauSansPro-Regular" panose="02000500000000020004" pitchFamily="50" charset="0"/>
                <a:sym typeface="PFBeauSansPro-Bold"/>
              </a:rPr>
              <a:t>Занятие </a:t>
            </a:r>
            <a:r>
              <a:rPr lang="en-US" sz="3300" cap="all" dirty="0" smtClean="0">
                <a:latin typeface="PFBeauSansPro-Regular" panose="02000500000000020004" pitchFamily="50" charset="0"/>
                <a:sym typeface="PFBeauSansPro-Bold"/>
              </a:rPr>
              <a:t>6</a:t>
            </a:r>
            <a:endParaRPr lang="ru-RU" sz="3300" cap="all" dirty="0">
              <a:latin typeface="PFBeauSansPro-Regular" panose="02000500000000020004" pitchFamily="50" charset="0"/>
              <a:sym typeface="PFBeauSansPro-Bold"/>
            </a:endParaRPr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5000" b="1" cap="all" dirty="0" smtClean="0">
                <a:sym typeface="PFBeauSansPro-Bold"/>
              </a:rPr>
              <a:t>Основы </a:t>
            </a:r>
            <a:r>
              <a:rPr lang="en-US" sz="5000" b="1" cap="all" dirty="0" smtClean="0">
                <a:sym typeface="PFBeauSansPro-Bold"/>
              </a:rPr>
              <a:t>pandas</a:t>
            </a:r>
            <a:endParaRPr lang="ru-RU" sz="5000" dirty="0"/>
          </a:p>
        </p:txBody>
      </p:sp>
      <p:pic>
        <p:nvPicPr>
          <p:cNvPr id="8" name="pasted-image.pdf">
            <a:extLst>
              <a:ext uri="{FF2B5EF4-FFF2-40B4-BE49-F238E27FC236}">
                <a16:creationId xmlns:a16="http://schemas.microsoft.com/office/drawing/2014/main" xmlns="" id="{8406B437-B6C7-4DB9-8A6B-6FD3B907A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7307" y="746919"/>
            <a:ext cx="1920935" cy="5340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00221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ЗАЧЕМ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Вычисления любой сложности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428" y="2223770"/>
            <a:ext cx="7989068" cy="434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74555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1258321" y="1514004"/>
            <a:ext cx="3671903" cy="1282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lnSpc>
                <a:spcPct val="140000"/>
              </a:lnSpc>
              <a:defRPr sz="86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sz="4000" dirty="0"/>
              <a:t>Константин </a:t>
            </a:r>
          </a:p>
          <a:p>
            <a:pPr algn="l">
              <a:lnSpc>
                <a:spcPct val="100000"/>
              </a:lnSpc>
            </a:pPr>
            <a:r>
              <a:rPr lang="ru-RU" sz="4000" dirty="0" err="1"/>
              <a:t>башевой</a:t>
            </a:r>
            <a:endParaRPr sz="4000" dirty="0"/>
          </a:p>
        </p:txBody>
      </p:sp>
      <p:sp>
        <p:nvSpPr>
          <p:cNvPr id="127" name="Shape 127"/>
          <p:cNvSpPr/>
          <p:nvPr/>
        </p:nvSpPr>
        <p:spPr>
          <a:xfrm>
            <a:off x="1294069" y="2717807"/>
            <a:ext cx="1192891" cy="643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lnSpc>
                <a:spcPct val="140000"/>
              </a:lnSpc>
              <a:defRPr sz="3900" spc="78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</a:lstStyle>
          <a:p>
            <a:r>
              <a:rPr lang="ru-RU" sz="2750">
                <a:latin typeface="Proxima Nova Lt" panose="02000506030000020004" pitchFamily="50" charset="0"/>
              </a:rPr>
              <a:t>Яндекс</a:t>
            </a:r>
            <a:endParaRPr sz="2750" dirty="0">
              <a:latin typeface="Proxima Nova Lt" panose="02000506030000020004" pitchFamily="50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1258321" y="4031459"/>
            <a:ext cx="3384733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140000"/>
              </a:lnSpc>
              <a:defRPr sz="2800" spc="196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000" b="1" dirty="0" err="1">
                <a:latin typeface="PFBeauSansPro-Bold" panose="02000800000000020004" pitchFamily="50" charset="0"/>
              </a:rPr>
              <a:t>Habr</a:t>
            </a:r>
            <a:endParaRPr lang="ru-RU" sz="3000" b="1" dirty="0">
              <a:latin typeface="PFBeauSansPro-Bold" panose="02000800000000020004" pitchFamily="50" charset="0"/>
            </a:endParaRPr>
          </a:p>
          <a:p>
            <a:pPr algn="l">
              <a:lnSpc>
                <a:spcPct val="100000"/>
              </a:lnSpc>
            </a:pPr>
            <a:r>
              <a:rPr lang="en-US" sz="3000" dirty="0">
                <a:latin typeface="Proxima Nova Lt" panose="02000506030000020004" pitchFamily="50" charset="0"/>
              </a:rPr>
              <a:t>@</a:t>
            </a:r>
            <a:r>
              <a:rPr lang="en-US" sz="3000" dirty="0" err="1">
                <a:latin typeface="Proxima Nova Lt" panose="02000506030000020004" pitchFamily="50" charset="0"/>
              </a:rPr>
              <a:t>kpi_maker</a:t>
            </a:r>
            <a:endParaRPr lang="en-US" sz="3000" dirty="0">
              <a:latin typeface="Proxima Nova Lt" panose="02000506030000020004" pitchFamily="50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3C2DF062-568A-45DB-8759-DE262E581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15" name="Shape 198">
            <a:extLst>
              <a:ext uri="{FF2B5EF4-FFF2-40B4-BE49-F238E27FC236}">
                <a16:creationId xmlns:a16="http://schemas.microsoft.com/office/drawing/2014/main" xmlns="" id="{60043467-796A-4791-97F5-E31377E47DB3}"/>
              </a:ext>
            </a:extLst>
          </p:cNvPr>
          <p:cNvSpPr/>
          <p:nvPr/>
        </p:nvSpPr>
        <p:spPr>
          <a:xfrm>
            <a:off x="1294069" y="968656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923013532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24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1269180" y="3403595"/>
            <a:ext cx="9774803" cy="2082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6000" dirty="0" smtClean="0"/>
              <a:t>Еще одна библиотека ура</a:t>
            </a:r>
            <a:endParaRPr lang="en-US" sz="6000" dirty="0"/>
          </a:p>
        </p:txBody>
      </p:sp>
      <p:sp>
        <p:nvSpPr>
          <p:cNvPr id="4" name="Shape 232">
            <a:extLst>
              <a:ext uri="{FF2B5EF4-FFF2-40B4-BE49-F238E27FC236}">
                <a16:creationId xmlns:a16="http://schemas.microsoft.com/office/drawing/2014/main" xmlns="" id="{F1294AC4-AE43-478C-80C1-5A8B12D765CE}"/>
              </a:ext>
            </a:extLst>
          </p:cNvPr>
          <p:cNvSpPr/>
          <p:nvPr/>
        </p:nvSpPr>
        <p:spPr>
          <a:xfrm>
            <a:off x="1298677" y="1672712"/>
            <a:ext cx="627531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46938505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Немного истории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4000" dirty="0" smtClean="0">
                <a:latin typeface="Proxima Nova Lt" panose="02000506030000020004" pitchFamily="50" charset="0"/>
              </a:rPr>
              <a:t>Pandas = panel + data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950" y="2525333"/>
            <a:ext cx="88773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375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ЗАЧЕМ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Понимает кучу источников данных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313428" y="2389632"/>
            <a:ext cx="4811445" cy="3903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/>
              <a:t>CSV</a:t>
            </a:r>
            <a:r>
              <a:rPr lang="ru-RU" sz="2800" dirty="0" smtClean="0"/>
              <a:t>- и </a:t>
            </a:r>
            <a:r>
              <a:rPr lang="en-US" sz="2800" dirty="0" smtClean="0"/>
              <a:t>Excel-</a:t>
            </a:r>
            <a:r>
              <a:rPr lang="ru-RU" sz="2800" dirty="0" smtClean="0"/>
              <a:t>файлы</a:t>
            </a:r>
            <a:endParaRPr lang="en-US" sz="28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ru-RU" sz="2800" dirty="0" smtClean="0"/>
              <a:t>буфер обмена (</a:t>
            </a:r>
            <a:r>
              <a:rPr lang="en-US" sz="2800" dirty="0" err="1" smtClean="0"/>
              <a:t>Ctrl+c</a:t>
            </a:r>
            <a:r>
              <a:rPr lang="ru-RU" sz="2800" dirty="0" smtClean="0"/>
              <a:t>)</a:t>
            </a:r>
            <a:endParaRPr lang="en-US" sz="28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/>
              <a:t>HTML-</a:t>
            </a:r>
            <a:r>
              <a:rPr lang="ru-RU" sz="2800" dirty="0" smtClean="0"/>
              <a:t>страницы (тэг </a:t>
            </a:r>
            <a:r>
              <a:rPr lang="en-US" sz="2800" dirty="0" smtClean="0"/>
              <a:t>&lt;table&gt;</a:t>
            </a:r>
            <a:r>
              <a:rPr lang="ru-RU" sz="2800" dirty="0" smtClean="0"/>
              <a:t>)</a:t>
            </a:r>
            <a:endParaRPr lang="en-US" sz="28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/>
              <a:t>JSON-</a:t>
            </a:r>
            <a:r>
              <a:rPr lang="ru-RU" sz="2800" dirty="0" smtClean="0"/>
              <a:t>файлы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ru-RU" sz="2800" dirty="0" smtClean="0"/>
              <a:t>формат </a:t>
            </a:r>
            <a:r>
              <a:rPr lang="en-US" sz="2800" dirty="0" smtClean="0"/>
              <a:t>parquet</a:t>
            </a:r>
            <a:endParaRPr lang="ru-RU" sz="28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/>
              <a:t>SQL-</a:t>
            </a:r>
            <a:r>
              <a:rPr lang="ru-RU" sz="2800" dirty="0" smtClean="0"/>
              <a:t>запросы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418789724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ЗАЧЕМ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Быстрые вычисления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313428" y="2387247"/>
            <a:ext cx="700127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 smtClean="0"/>
              <a:t>DataFrame</a:t>
            </a:r>
            <a:r>
              <a:rPr lang="en-US" sz="2800" dirty="0" smtClean="0"/>
              <a:t> </a:t>
            </a:r>
            <a:r>
              <a:rPr lang="mr-IN" sz="2800" dirty="0" smtClean="0"/>
              <a:t>–</a:t>
            </a:r>
            <a:r>
              <a:rPr lang="en-US" sz="2800" dirty="0" smtClean="0"/>
              <a:t> </a:t>
            </a:r>
            <a:r>
              <a:rPr lang="ru-RU" sz="2800" dirty="0" smtClean="0"/>
              <a:t>хранится в оперативной памяти</a:t>
            </a:r>
          </a:p>
          <a:p>
            <a:pPr>
              <a:lnSpc>
                <a:spcPct val="150000"/>
              </a:lnSpc>
            </a:pPr>
            <a:endParaRPr lang="ru-RU" sz="2800" dirty="0"/>
          </a:p>
          <a:p>
            <a:pPr>
              <a:lnSpc>
                <a:spcPct val="150000"/>
              </a:lnSpc>
            </a:pPr>
            <a:r>
              <a:rPr lang="ru-RU" sz="2800" dirty="0" smtClean="0"/>
              <a:t>Пример: </a:t>
            </a: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ru-RU" sz="2800" dirty="0" smtClean="0"/>
              <a:t>есть ноутбук с 4</a:t>
            </a:r>
            <a:r>
              <a:rPr lang="en-US" sz="2800" dirty="0" smtClean="0"/>
              <a:t>Gb RAM</a:t>
            </a: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/>
              <a:t>2Gb </a:t>
            </a:r>
            <a:r>
              <a:rPr lang="ru-RU" sz="2800" dirty="0" smtClean="0"/>
              <a:t>свободно</a:t>
            </a: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ru-RU" sz="2800" dirty="0" smtClean="0"/>
              <a:t>с данными до 1.5</a:t>
            </a:r>
            <a:r>
              <a:rPr lang="en-US" sz="2800" dirty="0" smtClean="0"/>
              <a:t>Gb </a:t>
            </a:r>
            <a:r>
              <a:rPr lang="ru-RU" sz="2800" dirty="0" smtClean="0"/>
              <a:t>можно работать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253271564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ЗАЧЕМ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Удобно смотреть данные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30" y="2387247"/>
            <a:ext cx="4970565" cy="428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22795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ЗАЧЕМ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Аналоги </a:t>
            </a:r>
            <a:r>
              <a:rPr lang="en-US" sz="4000" dirty="0" smtClean="0">
                <a:latin typeface="Proxima Nova Lt" panose="02000506030000020004" pitchFamily="50" charset="0"/>
              </a:rPr>
              <a:t>SQL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313428" y="2387247"/>
            <a:ext cx="7151894" cy="255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en-US" sz="2800" dirty="0" smtClean="0"/>
              <a:t>GROUP BY </a:t>
            </a:r>
            <a:r>
              <a:rPr lang="mr-IN" sz="2800" dirty="0" smtClean="0"/>
              <a:t>–</a:t>
            </a:r>
            <a:r>
              <a:rPr lang="en-US" sz="2800" dirty="0" smtClean="0"/>
              <a:t> </a:t>
            </a:r>
            <a:r>
              <a:rPr lang="en-US" sz="2800" dirty="0" err="1" smtClean="0"/>
              <a:t>groupby</a:t>
            </a:r>
            <a:r>
              <a:rPr lang="en-US" sz="2800" dirty="0" smtClean="0"/>
              <a:t> </a:t>
            </a:r>
            <a:r>
              <a:rPr lang="ru-RU" sz="2800" dirty="0" smtClean="0"/>
              <a:t>с любыми функциями</a:t>
            </a:r>
            <a:endParaRPr lang="en-US" sz="2800" dirty="0" smtClean="0"/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en-US" sz="2800" dirty="0" smtClean="0"/>
              <a:t>JOIN </a:t>
            </a:r>
            <a:r>
              <a:rPr lang="mr-IN" sz="2800" dirty="0" smtClean="0"/>
              <a:t>–</a:t>
            </a:r>
            <a:r>
              <a:rPr lang="en-US" sz="2800" dirty="0" smtClean="0"/>
              <a:t> join </a:t>
            </a:r>
            <a:r>
              <a:rPr lang="ru-RU" sz="2800" dirty="0" smtClean="0"/>
              <a:t>и </a:t>
            </a:r>
            <a:r>
              <a:rPr lang="en-US" sz="2800" dirty="0" smtClean="0"/>
              <a:t>merge</a:t>
            </a: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en-US" sz="2800" dirty="0" smtClean="0"/>
              <a:t>ORDER BY </a:t>
            </a:r>
            <a:r>
              <a:rPr lang="mr-IN" sz="2800" dirty="0" smtClean="0"/>
              <a:t>–</a:t>
            </a:r>
            <a:r>
              <a:rPr lang="en-US" sz="2800" dirty="0" smtClean="0"/>
              <a:t> </a:t>
            </a:r>
            <a:r>
              <a:rPr lang="en-US" sz="2800" dirty="0" err="1" smtClean="0"/>
              <a:t>sort_values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438681003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ЗАЧЕМ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Цепочки вычислений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5989" y="970491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smtClean="0"/>
              <a:t>Сочи 1631км</a:t>
            </a:r>
            <a:endParaRPr lang="ru-RU" dirty="0" smtClean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428" y="2191003"/>
            <a:ext cx="5831084" cy="438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0330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1637</TotalTime>
  <Words>120</Words>
  <Application>Microsoft Macintosh PowerPoint</Application>
  <PresentationFormat>Широкоэкранный</PresentationFormat>
  <Paragraphs>44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20" baseType="lpstr">
      <vt:lpstr>Calibri</vt:lpstr>
      <vt:lpstr>Calibri Light</vt:lpstr>
      <vt:lpstr>Mangal</vt:lpstr>
      <vt:lpstr>PF BeauSans Pro SemiBold</vt:lpstr>
      <vt:lpstr>PFBeauSansPro-Bold</vt:lpstr>
      <vt:lpstr>PFBeauSansPro-Regular</vt:lpstr>
      <vt:lpstr>Proxima Nova Lt</vt:lpstr>
      <vt:lpstr>Proxima Nova Regular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пользователь Microsoft Office</cp:lastModifiedBy>
  <cp:revision>101</cp:revision>
  <dcterms:created xsi:type="dcterms:W3CDTF">2019-07-06T12:48:20Z</dcterms:created>
  <dcterms:modified xsi:type="dcterms:W3CDTF">2019-08-04T14:08:38Z</dcterms:modified>
</cp:coreProperties>
</file>